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57" r:id="rId5"/>
    <p:sldId id="265" r:id="rId6"/>
    <p:sldId id="260" r:id="rId7"/>
    <p:sldId id="261" r:id="rId8"/>
    <p:sldId id="262" r:id="rId9"/>
    <p:sldId id="263" r:id="rId10"/>
    <p:sldId id="264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41" autoAdjust="0"/>
  </p:normalViewPr>
  <p:slideViewPr>
    <p:cSldViewPr>
      <p:cViewPr varScale="1">
        <p:scale>
          <a:sx n="76" d="100"/>
          <a:sy n="76" d="100"/>
        </p:scale>
        <p:origin x="48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AppData\Local\Microsoft\Windows\INetCache\Content.Outlook\M7FI1769\Report%20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Team Brain Fitness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'Brain Fitness'!$C$2</c:f>
              <c:strCache>
                <c:ptCount val="1"/>
                <c:pt idx="0">
                  <c:v>Homo/Bi Lateral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'Brain Fitness'!$C$3:$C$28</c:f>
              <c:numCache>
                <c:formatCode>0</c:formatCode>
                <c:ptCount val="1"/>
                <c:pt idx="0">
                  <c:v>46.4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9A-4972-93E3-8107A813970F}"/>
            </c:ext>
          </c:extLst>
        </c:ser>
        <c:ser>
          <c:idx val="1"/>
          <c:order val="1"/>
          <c:tx>
            <c:strRef>
              <c:f>'Brain Fitness'!$D$2</c:f>
              <c:strCache>
                <c:ptCount val="1"/>
                <c:pt idx="0">
                  <c:v>Stress Coping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'Brain Fitness'!$D$3:$D$28</c:f>
              <c:numCache>
                <c:formatCode>0</c:formatCode>
                <c:ptCount val="1"/>
                <c:pt idx="0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9A-4972-93E3-8107A813970F}"/>
            </c:ext>
          </c:extLst>
        </c:ser>
        <c:ser>
          <c:idx val="2"/>
          <c:order val="2"/>
          <c:tx>
            <c:strRef>
              <c:f>'Brain Fitness'!$E$2</c:f>
              <c:strCache>
                <c:ptCount val="1"/>
                <c:pt idx="0">
                  <c:v>Sleep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'Brain Fitness'!$E$3:$E$28</c:f>
              <c:numCache>
                <c:formatCode>0</c:formatCode>
                <c:ptCount val="1"/>
                <c:pt idx="0">
                  <c:v>63.6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9A-4972-93E3-8107A813970F}"/>
            </c:ext>
          </c:extLst>
        </c:ser>
        <c:ser>
          <c:idx val="3"/>
          <c:order val="3"/>
          <c:tx>
            <c:strRef>
              <c:f>'Brain Fitness'!$F$2</c:f>
              <c:strCache>
                <c:ptCount val="1"/>
                <c:pt idx="0">
                  <c:v>Movement/Ex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'Brain Fitness'!$F$3:$F$28</c:f>
              <c:numCache>
                <c:formatCode>0</c:formatCode>
                <c:ptCount val="1"/>
                <c:pt idx="0">
                  <c:v>43.2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9A-4972-93E3-8107A813970F}"/>
            </c:ext>
          </c:extLst>
        </c:ser>
        <c:ser>
          <c:idx val="4"/>
          <c:order val="4"/>
          <c:tx>
            <c:strRef>
              <c:f>'Brain Fitness'!$G$2</c:f>
              <c:strCache>
                <c:ptCount val="1"/>
                <c:pt idx="0">
                  <c:v>Attitude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'Brain Fitness'!$G$3:$G$28</c:f>
              <c:numCache>
                <c:formatCode>0</c:formatCode>
                <c:ptCount val="1"/>
                <c:pt idx="0">
                  <c:v>73.2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9A-4972-93E3-8107A813970F}"/>
            </c:ext>
          </c:extLst>
        </c:ser>
        <c:ser>
          <c:idx val="5"/>
          <c:order val="5"/>
          <c:tx>
            <c:strRef>
              <c:f>'Brain Fitness'!$H$2</c:f>
              <c:strCache>
                <c:ptCount val="1"/>
                <c:pt idx="0">
                  <c:v>Brain Food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'Brain Fitness'!$H$3:$H$28</c:f>
              <c:numCache>
                <c:formatCode>0</c:formatCode>
                <c:ptCount val="1"/>
                <c:pt idx="0">
                  <c:v>56.4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9A-4972-93E3-8107A813970F}"/>
            </c:ext>
          </c:extLst>
        </c:ser>
        <c:ser>
          <c:idx val="6"/>
          <c:order val="6"/>
          <c:tx>
            <c:strRef>
              <c:f>'Brain Fitness'!$I$2</c:f>
              <c:strCache>
                <c:ptCount val="1"/>
                <c:pt idx="0">
                  <c:v>Average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val>
            <c:numRef>
              <c:f>'Brain Fitness'!$I$3:$I$28</c:f>
              <c:numCache>
                <c:formatCode>0</c:formatCode>
                <c:ptCount val="1"/>
                <c:pt idx="0">
                  <c:v>58.133333333333333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9A-4972-93E3-8107A8139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42175360"/>
        <c:axId val="242175744"/>
      </c:barChart>
      <c:catAx>
        <c:axId val="242175360"/>
        <c:scaling>
          <c:orientation val="minMax"/>
        </c:scaling>
        <c:delete val="1"/>
        <c:axPos val="b"/>
        <c:majorTickMark val="none"/>
        <c:minorTickMark val="none"/>
        <c:tickLblPos val="nextTo"/>
        <c:crossAx val="242175744"/>
        <c:crosses val="autoZero"/>
        <c:auto val="1"/>
        <c:lblAlgn val="ctr"/>
        <c:lblOffset val="100"/>
        <c:noMultiLvlLbl val="0"/>
      </c:catAx>
      <c:valAx>
        <c:axId val="24217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217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Hemisphere Dominance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76B6-4D6C-A491-5588F7BCAB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76B6-4D6C-A491-5588F7BCAB1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6B6-4D6C-A491-5588F7BCAB1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6B6-4D6C-A491-5588F7BCAB1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Hemispheres!$B$31:$B$32</c:f>
              <c:strCache>
                <c:ptCount val="2"/>
                <c:pt idx="0">
                  <c:v>Left Brain Dominance</c:v>
                </c:pt>
                <c:pt idx="1">
                  <c:v>Right Brain Dominance</c:v>
                </c:pt>
              </c:strCache>
            </c:strRef>
          </c:cat>
          <c:val>
            <c:numRef>
              <c:f>Hemispheres!$C$31:$C$32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B6-4D6C-A491-5588F7BCAB1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pPr>
            <a:r>
              <a:rPr lang="en-US" sz="2000" dirty="0">
                <a:latin typeface="Lato" panose="020F0502020204030203" pitchFamily="34" charset="0"/>
                <a:cs typeface="Lato" panose="020F0502020204030203" pitchFamily="34" charset="0"/>
              </a:rPr>
              <a:t>Rational/Emotional </a:t>
            </a:r>
          </a:p>
        </c:rich>
      </c:tx>
      <c:layout>
        <c:manualLayout>
          <c:xMode val="edge"/>
          <c:yMode val="edge"/>
          <c:x val="0.20027550923427878"/>
          <c:y val="7.907721166577367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+mn-ea"/>
              <a:cs typeface="Lato" panose="020F050202020403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327436648634103E-2"/>
          <c:y val="0.134295968787599"/>
          <c:w val="0.62355840793873396"/>
          <c:h val="0.83217118426924197"/>
        </c:manualLayout>
      </c:layout>
      <c:pieChart>
        <c:varyColors val="1"/>
        <c:ser>
          <c:idx val="0"/>
          <c:order val="0"/>
          <c:tx>
            <c:strRef>
              <c:f>'[Report Charts.xlsx]Chart Calc'!$F$9:$F$10</c:f>
              <c:strCache>
                <c:ptCount val="2"/>
                <c:pt idx="0">
                  <c:v>Rational/Emotional</c:v>
                </c:pt>
                <c:pt idx="1">
                  <c:v>Count</c:v>
                </c:pt>
              </c:strCache>
            </c:strRef>
          </c:tx>
          <c:dPt>
            <c:idx val="0"/>
            <c:bubble3D val="0"/>
            <c:explosion val="7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2F8C-4942-964A-E988D698AB58}"/>
              </c:ext>
            </c:extLst>
          </c:dPt>
          <c:dPt>
            <c:idx val="1"/>
            <c:bubble3D val="0"/>
            <c:explosion val="7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2F8C-4942-964A-E988D698AB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'[Report Charts.xlsx]Chart Calc'!$E$11:$E$12</c:f>
              <c:strCache>
                <c:ptCount val="2"/>
                <c:pt idx="0">
                  <c:v>Emotional</c:v>
                </c:pt>
                <c:pt idx="1">
                  <c:v>Rational</c:v>
                </c:pt>
              </c:strCache>
            </c:strRef>
          </c:cat>
          <c:val>
            <c:numRef>
              <c:f>'[Report Charts.xlsx]Chart Calc'!$F$11:$F$12</c:f>
              <c:numCache>
                <c:formatCode>General</c:formatCode>
                <c:ptCount val="2"/>
                <c:pt idx="0">
                  <c:v>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8C-4942-964A-E988D698AB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Expressive/Receptive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DBD-4790-9632-28511DA8B3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DBD-4790-9632-28511DA8B36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Hemispheres!$I$20:$I$21</c:f>
              <c:strCache>
                <c:ptCount val="2"/>
                <c:pt idx="0">
                  <c:v>Expressive</c:v>
                </c:pt>
                <c:pt idx="1">
                  <c:v>Receptive</c:v>
                </c:pt>
              </c:strCache>
            </c:strRef>
          </c:cat>
          <c:val>
            <c:numRef>
              <c:f>Hemispheres!$J$20:$J$21</c:f>
              <c:numCache>
                <c:formatCode>0%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BD-4790-9632-28511DA8B3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pPr>
            <a:r>
              <a:rPr lang="en-US" sz="1600">
                <a:latin typeface="Lato" panose="020F0502020204030203" pitchFamily="34" charset="0"/>
                <a:cs typeface="Lato" panose="020F0502020204030203" pitchFamily="34" charset="0"/>
              </a:rPr>
              <a:t>Sensory Preference</a:t>
            </a:r>
            <a:r>
              <a:rPr lang="en-US" sz="1600" baseline="0">
                <a:latin typeface="Lato" panose="020F0502020204030203" pitchFamily="34" charset="0"/>
                <a:cs typeface="Lato" panose="020F0502020204030203" pitchFamily="34" charset="0"/>
              </a:rPr>
              <a:t> Distribution</a:t>
            </a:r>
            <a:endParaRPr lang="en-US" sz="1600">
              <a:latin typeface="Lato" panose="020F0502020204030203" pitchFamily="34" charset="0"/>
              <a:cs typeface="Lato" panose="020F0502020204030203" pitchFamily="34" charset="0"/>
            </a:endParaRPr>
          </a:p>
        </c:rich>
      </c:tx>
      <c:layout>
        <c:manualLayout>
          <c:xMode val="edge"/>
          <c:yMode val="edge"/>
          <c:x val="0.1458554357198644"/>
          <c:y val="1.78033683289588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Lato" panose="020F0502020204030203" pitchFamily="34" charset="0"/>
              <a:ea typeface="+mn-ea"/>
              <a:cs typeface="Lato" panose="020F050202020403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477682218619203E-2"/>
          <c:y val="0"/>
          <c:w val="0.60838824728150898"/>
          <c:h val="1"/>
        </c:manualLayout>
      </c:layout>
      <c:pieChart>
        <c:varyColors val="1"/>
        <c:ser>
          <c:idx val="0"/>
          <c:order val="0"/>
          <c:tx>
            <c:strRef>
              <c:f>'[Report Charts.xlsx]Chart Calc'!$B$15:$B$16</c:f>
              <c:strCache>
                <c:ptCount val="2"/>
                <c:pt idx="0">
                  <c:v>Sensory Preference </c:v>
                </c:pt>
                <c:pt idx="1">
                  <c:v>Score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768-4681-8276-3BF4A16FDA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768-4681-8276-3BF4A16FDA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768-4681-8276-3BF4A16FDAF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'[Report Charts.xlsx]Chart Calc'!$A$17:$A$19</c:f>
              <c:strCache>
                <c:ptCount val="3"/>
                <c:pt idx="0">
                  <c:v>Visual</c:v>
                </c:pt>
                <c:pt idx="1">
                  <c:v>Kinesthetic</c:v>
                </c:pt>
                <c:pt idx="2">
                  <c:v>Auditory</c:v>
                </c:pt>
              </c:strCache>
            </c:strRef>
          </c:cat>
          <c:val>
            <c:numRef>
              <c:f>'[Report Charts.xlsx]Chart Calc'!$B$17:$B$19</c:f>
              <c:numCache>
                <c:formatCode>0%</c:formatCode>
                <c:ptCount val="3"/>
                <c:pt idx="0">
                  <c:v>0.29199999999999998</c:v>
                </c:pt>
                <c:pt idx="1">
                  <c:v>0.32</c:v>
                </c:pt>
                <c:pt idx="2">
                  <c:v>0.38799999999999996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68-4681-8276-3BF4A16FDAF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1405882119048913"/>
          <c:y val="0.9194335956825388"/>
          <c:w val="0.62137633706253426"/>
          <c:h val="7.2441793201223431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Team Quadrant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821-458B-A15B-0A4344AAC7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821-458B-A15B-0A4344AAC7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821-458B-A15B-0A4344AAC7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821-458B-A15B-0A4344AAC7D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821-458B-A15B-0A4344AAC7D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821-458B-A15B-0A4344AAC7D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821-458B-A15B-0A4344AAC7D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821-458B-A15B-0A4344AAC7D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Quadrant!$I$3:$I$6</c:f>
              <c:strCache>
                <c:ptCount val="4"/>
                <c:pt idx="0">
                  <c:v>Strategist</c:v>
                </c:pt>
                <c:pt idx="1">
                  <c:v>Analyst</c:v>
                </c:pt>
                <c:pt idx="2">
                  <c:v>Counselors</c:v>
                </c:pt>
                <c:pt idx="3">
                  <c:v>Doers</c:v>
                </c:pt>
              </c:strCache>
            </c:strRef>
          </c:cat>
          <c:val>
            <c:numRef>
              <c:f>Quadrant!$J$3:$J$6</c:f>
              <c:numCache>
                <c:formatCode>0%</c:formatCode>
                <c:ptCount val="4"/>
                <c:pt idx="0">
                  <c:v>0.16</c:v>
                </c:pt>
                <c:pt idx="1">
                  <c:v>0.12</c:v>
                </c:pt>
                <c:pt idx="2">
                  <c:v>0.12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21-458B-A15B-0A4344AAC7D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+mn-ea"/>
                <a:cs typeface="Lato" panose="020F0502020204030203" pitchFamily="34" charset="0"/>
              </a:defRPr>
            </a:pPr>
            <a:r>
              <a:rPr lang="en-US" sz="2000" dirty="0">
                <a:latin typeface="Lato" panose="020F0502020204030203" pitchFamily="34" charset="0"/>
                <a:cs typeface="Lato" panose="020F0502020204030203" pitchFamily="34" charset="0"/>
              </a:rPr>
              <a:t>Intelligence Preference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Lato" panose="020F0502020204030203" pitchFamily="34" charset="0"/>
              <a:ea typeface="+mn-ea"/>
              <a:cs typeface="Lato" panose="020F0502020204030203" pitchFamily="34" charset="0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Intelligence!$C$2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Intelligence!$C$3:$C$28</c:f>
              <c:numCache>
                <c:formatCode>0</c:formatCode>
                <c:ptCount val="1"/>
                <c:pt idx="0">
                  <c:v>4.5599999999999996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18-4890-A152-02EB71B81A4C}"/>
            </c:ext>
          </c:extLst>
        </c:ser>
        <c:ser>
          <c:idx val="1"/>
          <c:order val="1"/>
          <c:tx>
            <c:strRef>
              <c:f>Intelligence!$D$2</c:f>
              <c:strCache>
                <c:ptCount val="1"/>
                <c:pt idx="0">
                  <c:v>Bodily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Intelligence!$D$3:$D$28</c:f>
              <c:numCache>
                <c:formatCode>0</c:formatCode>
                <c:ptCount val="1"/>
                <c:pt idx="0">
                  <c:v>5.04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18-4890-A152-02EB71B81A4C}"/>
            </c:ext>
          </c:extLst>
        </c:ser>
        <c:ser>
          <c:idx val="2"/>
          <c:order val="2"/>
          <c:tx>
            <c:strRef>
              <c:f>Intelligence!$E$2</c:f>
              <c:strCache>
                <c:ptCount val="1"/>
                <c:pt idx="0">
                  <c:v>Emotional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Intelligence!$E$3:$E$28</c:f>
              <c:numCache>
                <c:formatCode>0</c:formatCode>
                <c:ptCount val="1"/>
                <c:pt idx="0">
                  <c:v>6.44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18-4890-A152-02EB71B81A4C}"/>
            </c:ext>
          </c:extLst>
        </c:ser>
        <c:ser>
          <c:idx val="3"/>
          <c:order val="3"/>
          <c:tx>
            <c:strRef>
              <c:f>Intelligence!$F$2</c:f>
              <c:strCache>
                <c:ptCount val="1"/>
                <c:pt idx="0">
                  <c:v>Spiritual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Intelligence!$F$3:$F$28</c:f>
              <c:numCache>
                <c:formatCode>0</c:formatCode>
                <c:ptCount val="1"/>
                <c:pt idx="0">
                  <c:v>6.24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18-4890-A152-02EB71B81A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2275736"/>
        <c:axId val="242276128"/>
        <c:axId val="0"/>
      </c:bar3DChart>
      <c:catAx>
        <c:axId val="242275736"/>
        <c:scaling>
          <c:orientation val="minMax"/>
        </c:scaling>
        <c:delete val="1"/>
        <c:axPos val="b"/>
        <c:majorTickMark val="none"/>
        <c:minorTickMark val="none"/>
        <c:tickLblPos val="nextTo"/>
        <c:crossAx val="242276128"/>
        <c:crosses val="autoZero"/>
        <c:auto val="1"/>
        <c:lblAlgn val="ctr"/>
        <c:lblOffset val="100"/>
        <c:noMultiLvlLbl val="0"/>
      </c:catAx>
      <c:valAx>
        <c:axId val="24227612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4227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9653-1F48-4E4D-BB1D-96656C1ECD5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98B2-B43D-4EC8-A729-B64DD8C1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0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9653-1F48-4E4D-BB1D-96656C1ECD5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98B2-B43D-4EC8-A729-B64DD8C1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1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9653-1F48-4E4D-BB1D-96656C1ECD5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98B2-B43D-4EC8-A729-B64DD8C1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6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9653-1F48-4E4D-BB1D-96656C1ECD5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98B2-B43D-4EC8-A729-B64DD8C1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4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9653-1F48-4E4D-BB1D-96656C1ECD5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98B2-B43D-4EC8-A729-B64DD8C1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1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9653-1F48-4E4D-BB1D-96656C1ECD5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98B2-B43D-4EC8-A729-B64DD8C1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3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9653-1F48-4E4D-BB1D-96656C1ECD5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98B2-B43D-4EC8-A729-B64DD8C1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8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9653-1F48-4E4D-BB1D-96656C1ECD5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98B2-B43D-4EC8-A729-B64DD8C1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1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9653-1F48-4E4D-BB1D-96656C1ECD5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98B2-B43D-4EC8-A729-B64DD8C1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9653-1F48-4E4D-BB1D-96656C1ECD5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98B2-B43D-4EC8-A729-B64DD8C1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3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9653-1F48-4E4D-BB1D-96656C1ECD5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98B2-B43D-4EC8-A729-B64DD8C1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8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D9653-1F48-4E4D-BB1D-96656C1ECD5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198B2-B43D-4EC8-A729-B64DD8C15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3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81920"/>
            <a:ext cx="9144000" cy="167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6074"/>
          <a:stretch/>
        </p:blipFill>
        <p:spPr>
          <a:xfrm>
            <a:off x="4038600" y="5943600"/>
            <a:ext cx="4652773" cy="867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B1FA70-F56B-4CA0-A50B-3680087EFAA6}"/>
              </a:ext>
            </a:extLst>
          </p:cNvPr>
          <p:cNvSpPr txBox="1"/>
          <p:nvPr/>
        </p:nvSpPr>
        <p:spPr>
          <a:xfrm>
            <a:off x="1943100" y="2399081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BANK Team Profile </a:t>
            </a:r>
          </a:p>
        </p:txBody>
      </p:sp>
    </p:spTree>
    <p:extLst>
      <p:ext uri="{BB962C8B-B14F-4D97-AF65-F5344CB8AC3E}">
        <p14:creationId xmlns:p14="http://schemas.microsoft.com/office/powerpoint/2010/main" val="36577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22"/>
          <a:stretch/>
        </p:blipFill>
        <p:spPr bwMode="auto">
          <a:xfrm rot="5400000">
            <a:off x="5488602" y="3202605"/>
            <a:ext cx="6858002" cy="45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BDC8C75-8980-4727-A12F-0C2960A8CF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078080"/>
              </p:ext>
            </p:extLst>
          </p:nvPr>
        </p:nvGraphicFramePr>
        <p:xfrm>
          <a:off x="0" y="1295400"/>
          <a:ext cx="6400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3C1C65-90CC-4A35-8ED9-942BB4577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7120"/>
              </p:ext>
            </p:extLst>
          </p:nvPr>
        </p:nvGraphicFramePr>
        <p:xfrm>
          <a:off x="5715000" y="571500"/>
          <a:ext cx="2803585" cy="144780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521946">
                  <a:extLst>
                    <a:ext uri="{9D8B030D-6E8A-4147-A177-3AD203B41FA5}">
                      <a16:colId xmlns:a16="http://schemas.microsoft.com/office/drawing/2014/main" val="196648822"/>
                    </a:ext>
                  </a:extLst>
                </a:gridCol>
                <a:gridCol w="1281639">
                  <a:extLst>
                    <a:ext uri="{9D8B030D-6E8A-4147-A177-3AD203B41FA5}">
                      <a16:colId xmlns:a16="http://schemas.microsoft.com/office/drawing/2014/main" val="3701783993"/>
                    </a:ext>
                  </a:extLst>
                </a:gridCol>
              </a:tblGrid>
              <a:tr h="289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Strategist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336069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Analyst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1712156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Counselors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837267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Doers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20%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132672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Balanced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16%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156973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FB2845F-2E1E-4E75-AF99-E83B5F15C6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3" t="32214" r="31667" b="44256"/>
          <a:stretch/>
        </p:blipFill>
        <p:spPr>
          <a:xfrm>
            <a:off x="1699404" y="5443153"/>
            <a:ext cx="5745192" cy="1381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332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22"/>
          <a:stretch/>
        </p:blipFill>
        <p:spPr bwMode="auto">
          <a:xfrm rot="5400000">
            <a:off x="5488602" y="3202605"/>
            <a:ext cx="6858002" cy="45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08437A-9F4F-4024-915B-FA1124526A02}"/>
              </a:ext>
            </a:extLst>
          </p:cNvPr>
          <p:cNvSpPr/>
          <p:nvPr/>
        </p:nvSpPr>
        <p:spPr>
          <a:xfrm>
            <a:off x="6553200" y="5791200"/>
            <a:ext cx="1905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18D29-1B8D-4B7E-AA3B-6B7214C22D81}"/>
              </a:ext>
            </a:extLst>
          </p:cNvPr>
          <p:cNvSpPr/>
          <p:nvPr/>
        </p:nvSpPr>
        <p:spPr>
          <a:xfrm>
            <a:off x="381000" y="1139483"/>
            <a:ext cx="8077200" cy="5486400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F35684-DD83-4C9D-B13A-CE3639B0E7B0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>
            <a:off x="4419600" y="1139483"/>
            <a:ext cx="0" cy="54864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3B7468B-8E0F-4FBE-AE2B-2C7ED6F1D82F}"/>
              </a:ext>
            </a:extLst>
          </p:cNvPr>
          <p:cNvSpPr/>
          <p:nvPr/>
        </p:nvSpPr>
        <p:spPr>
          <a:xfrm>
            <a:off x="5814756" y="281891"/>
            <a:ext cx="299806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Team Quadrant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D9CA0-F81E-4D95-9D59-0D60533BEE71}"/>
              </a:ext>
            </a:extLst>
          </p:cNvPr>
          <p:cNvSpPr txBox="1"/>
          <p:nvPr/>
        </p:nvSpPr>
        <p:spPr>
          <a:xfrm>
            <a:off x="833794" y="1631926"/>
            <a:ext cx="2900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Vinodhini</a:t>
            </a:r>
            <a:r>
              <a:rPr lang="en-US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Merryhan</a:t>
            </a:r>
            <a:r>
              <a:rPr lang="en-US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029AAD-4EE5-43A4-B2DA-091DED115B3C}"/>
              </a:ext>
            </a:extLst>
          </p:cNvPr>
          <p:cNvSpPr txBox="1"/>
          <p:nvPr/>
        </p:nvSpPr>
        <p:spPr>
          <a:xfrm>
            <a:off x="851229" y="4252079"/>
            <a:ext cx="28825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Lato" panose="020F0502020204030203" pitchFamily="34" charset="0"/>
                <a:cs typeface="Lato" panose="020F0502020204030203" pitchFamily="34" charset="0"/>
              </a:rPr>
              <a:t>Prem</a:t>
            </a:r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n-US" dirty="0" err="1">
                <a:latin typeface="Lato" panose="020F0502020204030203" pitchFamily="34" charset="0"/>
                <a:cs typeface="Lato" panose="020F0502020204030203" pitchFamily="34" charset="0"/>
              </a:rPr>
              <a:t>Dhari</a:t>
            </a:r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Ashish </a:t>
            </a:r>
          </a:p>
          <a:p>
            <a:pPr algn="ctr"/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Maria </a:t>
            </a:r>
          </a:p>
          <a:p>
            <a:pPr algn="ctr"/>
            <a:r>
              <a:rPr lang="en-US" dirty="0" err="1">
                <a:latin typeface="Lato" panose="020F0502020204030203" pitchFamily="34" charset="0"/>
                <a:cs typeface="Lato" panose="020F0502020204030203" pitchFamily="34" charset="0"/>
              </a:rPr>
              <a:t>Sangini</a:t>
            </a:r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n-US" dirty="0" err="1">
                <a:latin typeface="Lato" panose="020F0502020204030203" pitchFamily="34" charset="0"/>
                <a:cs typeface="Lato" panose="020F0502020204030203" pitchFamily="34" charset="0"/>
              </a:rPr>
              <a:t>Adeel</a:t>
            </a:r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Ramesh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EDD68F-FEFD-4D77-9120-4CB49B2AE4F5}"/>
              </a:ext>
            </a:extLst>
          </p:cNvPr>
          <p:cNvCxnSpPr>
            <a:stCxn id="8" idx="1"/>
            <a:endCxn id="8" idx="3"/>
          </p:cNvCxnSpPr>
          <p:nvPr/>
        </p:nvCxnSpPr>
        <p:spPr>
          <a:xfrm>
            <a:off x="381000" y="3882683"/>
            <a:ext cx="80772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E9823B-F481-4219-9F03-AF370810CB8E}"/>
              </a:ext>
            </a:extLst>
          </p:cNvPr>
          <p:cNvSpPr txBox="1"/>
          <p:nvPr/>
        </p:nvSpPr>
        <p:spPr>
          <a:xfrm>
            <a:off x="5092506" y="1631925"/>
            <a:ext cx="2882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Lato" panose="020F0502020204030203" pitchFamily="34" charset="0"/>
                <a:cs typeface="Lato" panose="020F0502020204030203" pitchFamily="34" charset="0"/>
              </a:rPr>
              <a:t>Nazario</a:t>
            </a:r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Rahim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905635-5BF9-49DD-AFF4-3D38EF8AB7D5}"/>
              </a:ext>
            </a:extLst>
          </p:cNvPr>
          <p:cNvSpPr txBox="1"/>
          <p:nvPr/>
        </p:nvSpPr>
        <p:spPr>
          <a:xfrm>
            <a:off x="5092506" y="4634191"/>
            <a:ext cx="2882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latin typeface="Lato" panose="020F0502020204030203" pitchFamily="34" charset="0"/>
                <a:cs typeface="Lato" panose="020F0502020204030203" pitchFamily="34" charset="0"/>
              </a:rPr>
              <a:t>Revathy</a:t>
            </a:r>
            <a:r>
              <a:rPr lang="fr-FR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algn="ctr"/>
            <a:r>
              <a:rPr lang="fr-FR" dirty="0">
                <a:latin typeface="Lato" panose="020F0502020204030203" pitchFamily="34" charset="0"/>
                <a:cs typeface="Lato" panose="020F0502020204030203" pitchFamily="34" charset="0"/>
              </a:rPr>
              <a:t>Luis </a:t>
            </a:r>
          </a:p>
          <a:p>
            <a:pPr algn="ctr"/>
            <a:r>
              <a:rPr lang="fr-FR" dirty="0">
                <a:latin typeface="Lato" panose="020F0502020204030203" pitchFamily="34" charset="0"/>
                <a:cs typeface="Lato" panose="020F0502020204030203" pitchFamily="34" charset="0"/>
              </a:rPr>
              <a:t>Mohammad </a:t>
            </a:r>
          </a:p>
          <a:p>
            <a:pPr algn="ctr"/>
            <a:r>
              <a:rPr lang="fr-FR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10687C-354D-4F47-8227-3E1D122FAAA6}"/>
              </a:ext>
            </a:extLst>
          </p:cNvPr>
          <p:cNvSpPr txBox="1"/>
          <p:nvPr/>
        </p:nvSpPr>
        <p:spPr>
          <a:xfrm>
            <a:off x="403555" y="6225748"/>
            <a:ext cx="1604603" cy="38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Doer</a:t>
            </a:r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678492-7E80-4C56-A90E-CC3D8432137E}"/>
              </a:ext>
            </a:extLst>
          </p:cNvPr>
          <p:cNvSpPr txBox="1"/>
          <p:nvPr/>
        </p:nvSpPr>
        <p:spPr>
          <a:xfrm>
            <a:off x="381000" y="3459365"/>
            <a:ext cx="1604603" cy="38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Analyst</a:t>
            </a:r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C93F9B-0855-4F39-9F97-2CD02FC3AD71}"/>
              </a:ext>
            </a:extLst>
          </p:cNvPr>
          <p:cNvSpPr txBox="1"/>
          <p:nvPr/>
        </p:nvSpPr>
        <p:spPr>
          <a:xfrm>
            <a:off x="4419600" y="3453563"/>
            <a:ext cx="1604603" cy="38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Strategist</a:t>
            </a:r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C64368-7992-4FC5-9024-39D6C4FECB40}"/>
              </a:ext>
            </a:extLst>
          </p:cNvPr>
          <p:cNvSpPr txBox="1"/>
          <p:nvPr/>
        </p:nvSpPr>
        <p:spPr>
          <a:xfrm>
            <a:off x="4442155" y="6210308"/>
            <a:ext cx="1604603" cy="38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Counselor</a:t>
            </a:r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854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22"/>
          <a:stretch/>
        </p:blipFill>
        <p:spPr bwMode="auto">
          <a:xfrm rot="5400000">
            <a:off x="5488602" y="3202605"/>
            <a:ext cx="6858002" cy="45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08437A-9F4F-4024-915B-FA1124526A02}"/>
              </a:ext>
            </a:extLst>
          </p:cNvPr>
          <p:cNvSpPr/>
          <p:nvPr/>
        </p:nvSpPr>
        <p:spPr>
          <a:xfrm>
            <a:off x="6553200" y="5791200"/>
            <a:ext cx="1905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CAC1ADF-FC9C-45C6-A25A-D54168B166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249689"/>
              </p:ext>
            </p:extLst>
          </p:nvPr>
        </p:nvGraphicFramePr>
        <p:xfrm>
          <a:off x="304800" y="1143000"/>
          <a:ext cx="8153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148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22"/>
          <a:stretch/>
        </p:blipFill>
        <p:spPr bwMode="auto">
          <a:xfrm rot="5400000">
            <a:off x="5488602" y="3202605"/>
            <a:ext cx="6858002" cy="45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08437A-9F4F-4024-915B-FA1124526A02}"/>
              </a:ext>
            </a:extLst>
          </p:cNvPr>
          <p:cNvSpPr/>
          <p:nvPr/>
        </p:nvSpPr>
        <p:spPr>
          <a:xfrm>
            <a:off x="6553200" y="5791200"/>
            <a:ext cx="1905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55082D-A19E-44C8-AC6B-BDECD3E8422E}"/>
              </a:ext>
            </a:extLst>
          </p:cNvPr>
          <p:cNvSpPr/>
          <p:nvPr/>
        </p:nvSpPr>
        <p:spPr>
          <a:xfrm>
            <a:off x="228600" y="1336120"/>
            <a:ext cx="822960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Recommendations</a:t>
            </a:r>
          </a:p>
          <a:p>
            <a:endParaRPr lang="en-US" sz="1600" b="1" dirty="0">
              <a:solidFill>
                <a:srgbClr val="0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Improve Brain Fitness Level</a:t>
            </a:r>
          </a:p>
          <a:p>
            <a:endParaRPr lang="en-US" b="1" i="1" dirty="0">
              <a:solidFill>
                <a:srgbClr val="0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•Develop Bi-Lateral Brain Approach</a:t>
            </a:r>
          </a:p>
          <a:p>
            <a:r>
              <a:rPr lang="en-US" sz="1500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•Movement &amp; Exercise</a:t>
            </a:r>
          </a:p>
          <a:p>
            <a:r>
              <a:rPr lang="en-US" sz="1500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•Brain Food</a:t>
            </a:r>
          </a:p>
          <a:p>
            <a:endParaRPr lang="en-US" sz="1400" dirty="0">
              <a:solidFill>
                <a:srgbClr val="0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Build Balance Between</a:t>
            </a:r>
          </a:p>
          <a:p>
            <a:endParaRPr lang="en-US" sz="1600" dirty="0">
              <a:solidFill>
                <a:srgbClr val="0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•Brain Dominance (Bi-Lateral)</a:t>
            </a:r>
          </a:p>
          <a:p>
            <a:r>
              <a:rPr lang="en-US" sz="1500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•Rational &amp; Emotional</a:t>
            </a:r>
          </a:p>
          <a:p>
            <a:r>
              <a:rPr lang="en-US" sz="1500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•Expressive &amp; Receptive</a:t>
            </a:r>
          </a:p>
          <a:p>
            <a:r>
              <a:rPr lang="en-US" sz="1500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•4 Quadrants</a:t>
            </a:r>
          </a:p>
          <a:p>
            <a:endParaRPr lang="en-US" sz="1400" dirty="0">
              <a:solidFill>
                <a:srgbClr val="0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Future Learning Recommendations</a:t>
            </a:r>
          </a:p>
          <a:p>
            <a:endParaRPr lang="en-US" dirty="0">
              <a:solidFill>
                <a:srgbClr val="0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Brain Based Team Development ( 2 days workshop)</a:t>
            </a:r>
          </a:p>
          <a:p>
            <a:r>
              <a:rPr lang="en-US" sz="1600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Neuro-agility intervention (2 days workshop % e-learning)</a:t>
            </a:r>
          </a:p>
        </p:txBody>
      </p:sp>
    </p:spTree>
    <p:extLst>
      <p:ext uri="{BB962C8B-B14F-4D97-AF65-F5344CB8AC3E}">
        <p14:creationId xmlns:p14="http://schemas.microsoft.com/office/powerpoint/2010/main" val="980394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22"/>
          <a:stretch/>
        </p:blipFill>
        <p:spPr bwMode="auto">
          <a:xfrm rot="5400000">
            <a:off x="5488602" y="3202605"/>
            <a:ext cx="6858002" cy="45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E72FB07-6486-4BD0-ABB4-D63565C672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981693"/>
              </p:ext>
            </p:extLst>
          </p:nvPr>
        </p:nvGraphicFramePr>
        <p:xfrm>
          <a:off x="858125" y="1089660"/>
          <a:ext cx="7219076" cy="454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0AB9CB-EA52-4AC1-AF05-9BECF889E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30495"/>
              </p:ext>
            </p:extLst>
          </p:nvPr>
        </p:nvGraphicFramePr>
        <p:xfrm>
          <a:off x="3039062" y="5737860"/>
          <a:ext cx="3124200" cy="981075"/>
        </p:xfrm>
        <a:graphic>
          <a:graphicData uri="http://schemas.openxmlformats.org/drawingml/2006/table">
            <a:tbl>
              <a:tblPr/>
              <a:tblGrid>
                <a:gridCol w="1914833">
                  <a:extLst>
                    <a:ext uri="{9D8B030D-6E8A-4147-A177-3AD203B41FA5}">
                      <a16:colId xmlns:a16="http://schemas.microsoft.com/office/drawing/2014/main" val="4261891256"/>
                    </a:ext>
                  </a:extLst>
                </a:gridCol>
                <a:gridCol w="1209367">
                  <a:extLst>
                    <a:ext uri="{9D8B030D-6E8A-4147-A177-3AD203B41FA5}">
                      <a16:colId xmlns:a16="http://schemas.microsoft.com/office/drawing/2014/main" val="2654716073"/>
                    </a:ext>
                  </a:extLst>
                </a:gridCol>
              </a:tblGrid>
              <a:tr h="327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Below Average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28%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157266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Average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52%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778965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Above Average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20%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856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5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22"/>
          <a:stretch/>
        </p:blipFill>
        <p:spPr bwMode="auto">
          <a:xfrm rot="5400000">
            <a:off x="5488602" y="3202605"/>
            <a:ext cx="6858002" cy="45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086070-0086-425F-B7CF-6A8FD3A02CA6}"/>
              </a:ext>
            </a:extLst>
          </p:cNvPr>
          <p:cNvSpPr/>
          <p:nvPr/>
        </p:nvSpPr>
        <p:spPr>
          <a:xfrm>
            <a:off x="304800" y="1481137"/>
            <a:ext cx="88392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Brain Fitness Level </a:t>
            </a: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b="1" i="1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Drivers that Influence Brain Performance</a:t>
            </a:r>
            <a:endParaRPr lang="en-US" dirty="0">
              <a:solidFill>
                <a:srgbClr val="0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52% (13/25) of the Team is below acceptable level of Fitness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20% (5/25) of the team is at acceptable level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28% (7/25) at very low levels of brain fitness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NO ONE IS FIT</a:t>
            </a:r>
          </a:p>
          <a:p>
            <a:endParaRPr lang="en-US" dirty="0">
              <a:solidFill>
                <a:srgbClr val="0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400" b="1" i="1" dirty="0">
                <a:solidFill>
                  <a:srgbClr val="FFC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As a team Brain Fitness is at 58 % (Borderline)</a:t>
            </a:r>
            <a:endParaRPr lang="en-US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Immediate Interventions</a:t>
            </a:r>
            <a:endParaRPr lang="en-US" dirty="0">
              <a:solidFill>
                <a:srgbClr val="0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- Bi-Lateral Brain Function</a:t>
            </a:r>
          </a:p>
          <a:p>
            <a:r>
              <a:rPr lang="en-US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- Movement/Exercise</a:t>
            </a:r>
          </a:p>
          <a:p>
            <a:r>
              <a:rPr lang="en-US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- Brain Food</a:t>
            </a:r>
          </a:p>
          <a:p>
            <a:r>
              <a:rPr lang="en-US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- Sleep</a:t>
            </a:r>
          </a:p>
          <a:p>
            <a:endParaRPr lang="en-US" dirty="0">
              <a:solidFill>
                <a:srgbClr val="0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>
              <a:solidFill>
                <a:srgbClr val="0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B64588-EDCD-4814-857B-3916A66A6DC1}"/>
              </a:ext>
            </a:extLst>
          </p:cNvPr>
          <p:cNvSpPr/>
          <p:nvPr/>
        </p:nvSpPr>
        <p:spPr>
          <a:xfrm>
            <a:off x="4953000" y="6117276"/>
            <a:ext cx="35074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Lato" panose="020F0502020204030203" pitchFamily="34" charset="0"/>
                <a:cs typeface="Lato" panose="020F0502020204030203" pitchFamily="34" charset="0"/>
              </a:rPr>
              <a:t>Attitude is Positive</a:t>
            </a:r>
            <a:endParaRPr lang="en-US" sz="3000" dirty="0">
              <a:solidFill>
                <a:srgbClr val="00B05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09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22"/>
          <a:stretch/>
        </p:blipFill>
        <p:spPr bwMode="auto">
          <a:xfrm rot="5400000">
            <a:off x="5488602" y="3202605"/>
            <a:ext cx="6858002" cy="45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7EBA380-FA78-4226-8E68-6CDDA670B8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183053"/>
              </p:ext>
            </p:extLst>
          </p:nvPr>
        </p:nvGraphicFramePr>
        <p:xfrm>
          <a:off x="1066800" y="1219200"/>
          <a:ext cx="7010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6F7F2C-AD0B-4A7A-AA12-15940F38B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745780"/>
              </p:ext>
            </p:extLst>
          </p:nvPr>
        </p:nvGraphicFramePr>
        <p:xfrm>
          <a:off x="2701924" y="5791200"/>
          <a:ext cx="4003675" cy="628650"/>
        </p:xfrm>
        <a:graphic>
          <a:graphicData uri="http://schemas.openxmlformats.org/drawingml/2006/table">
            <a:tbl>
              <a:tblPr/>
              <a:tblGrid>
                <a:gridCol w="2724492">
                  <a:extLst>
                    <a:ext uri="{9D8B030D-6E8A-4147-A177-3AD203B41FA5}">
                      <a16:colId xmlns:a16="http://schemas.microsoft.com/office/drawing/2014/main" val="3558913039"/>
                    </a:ext>
                  </a:extLst>
                </a:gridCol>
                <a:gridCol w="1279183">
                  <a:extLst>
                    <a:ext uri="{9D8B030D-6E8A-4147-A177-3AD203B41FA5}">
                      <a16:colId xmlns:a16="http://schemas.microsoft.com/office/drawing/2014/main" val="8932691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Left Brain Dominance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60%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871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Right Brain Dominance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882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01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22"/>
          <a:stretch/>
        </p:blipFill>
        <p:spPr bwMode="auto">
          <a:xfrm rot="5400000">
            <a:off x="5488602" y="3202605"/>
            <a:ext cx="6858002" cy="45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Image result for left brain right brain">
            <a:extLst>
              <a:ext uri="{FF2B5EF4-FFF2-40B4-BE49-F238E27FC236}">
                <a16:creationId xmlns:a16="http://schemas.microsoft.com/office/drawing/2014/main" id="{920F76BF-611F-47EC-B523-95E5FC90A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2"/>
          <a:stretch/>
        </p:blipFill>
        <p:spPr bwMode="auto">
          <a:xfrm>
            <a:off x="609600" y="1143000"/>
            <a:ext cx="7565753" cy="455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880A53-0088-471E-A598-CB61AAE06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702477"/>
              </p:ext>
            </p:extLst>
          </p:nvPr>
        </p:nvGraphicFramePr>
        <p:xfrm>
          <a:off x="2514600" y="5911971"/>
          <a:ext cx="4114800" cy="82296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00113">
                  <a:extLst>
                    <a:ext uri="{9D8B030D-6E8A-4147-A177-3AD203B41FA5}">
                      <a16:colId xmlns:a16="http://schemas.microsoft.com/office/drawing/2014/main" val="1813707742"/>
                    </a:ext>
                  </a:extLst>
                </a:gridCol>
                <a:gridCol w="1314687">
                  <a:extLst>
                    <a:ext uri="{9D8B030D-6E8A-4147-A177-3AD203B41FA5}">
                      <a16:colId xmlns:a16="http://schemas.microsoft.com/office/drawing/2014/main" val="8792201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Left Brain Dominance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445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Right Brain Dominance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6125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Bilateral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Lato" panose="020F0502020204030203" pitchFamily="34" charset="0"/>
                          <a:cs typeface="Lato" panose="020F0502020204030203" pitchFamily="34" charset="0"/>
                        </a:rPr>
                        <a:t>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722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6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22"/>
          <a:stretch/>
        </p:blipFill>
        <p:spPr bwMode="auto">
          <a:xfrm rot="5400000">
            <a:off x="5488602" y="3202605"/>
            <a:ext cx="6858002" cy="45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371417-DE44-4186-874F-991DBE829A5B}"/>
              </a:ext>
            </a:extLst>
          </p:cNvPr>
          <p:cNvSpPr/>
          <p:nvPr/>
        </p:nvSpPr>
        <p:spPr>
          <a:xfrm>
            <a:off x="312713" y="1219200"/>
            <a:ext cx="4030687" cy="47397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endParaRPr lang="en-US" sz="14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60% Left Brain Dominant</a:t>
            </a:r>
          </a:p>
          <a:p>
            <a:endParaRPr lang="en-US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-Computer Like Manner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-Logical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-Sequential Thinking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-Number Oriented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-Language Oriented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-Time Conscious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-Goals Oriented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-Very Black/White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-Structured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-Prefer Talking &amp; Writing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-Control Feelings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-Prefer Ranked Authority</a:t>
            </a:r>
          </a:p>
          <a:p>
            <a:endParaRPr lang="en-US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Make It Happen Attitude</a:t>
            </a:r>
            <a:endParaRPr lang="en-US" dirty="0">
              <a:solidFill>
                <a:srgbClr val="C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AA27D-D687-45F7-BD4D-EDC6D0CCBEC7}"/>
              </a:ext>
            </a:extLst>
          </p:cNvPr>
          <p:cNvSpPr/>
          <p:nvPr/>
        </p:nvSpPr>
        <p:spPr>
          <a:xfrm>
            <a:off x="4953000" y="1981200"/>
            <a:ext cx="3738206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40% Right Brain Dominant</a:t>
            </a:r>
          </a:p>
          <a:p>
            <a:endParaRPr lang="en-US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b="1" dirty="0">
                <a:latin typeface="Lato" panose="020F0502020204030203" pitchFamily="34" charset="0"/>
                <a:cs typeface="Lato" panose="020F0502020204030203" pitchFamily="34" charset="0"/>
              </a:rPr>
              <a:t>-</a:t>
            </a:r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Big Picture People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-Intuitive 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-Fluent &amp; Spontaneous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-Faces &amp; Pictures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-Feeling &amp; Experience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-Less Time Conscious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-Free Flowing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-Flexible &amp; Tolerant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-Self Acting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-Drawing 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-Free with feelings</a:t>
            </a:r>
          </a:p>
          <a:p>
            <a:r>
              <a:rPr lang="en-US" dirty="0">
                <a:latin typeface="Lato" panose="020F0502020204030203" pitchFamily="34" charset="0"/>
                <a:cs typeface="Lato" panose="020F0502020204030203" pitchFamily="34" charset="0"/>
              </a:rPr>
              <a:t>-Participative Authority</a:t>
            </a:r>
          </a:p>
          <a:p>
            <a:endParaRPr lang="en-US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Let It Happen Attitude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22"/>
          <a:stretch/>
        </p:blipFill>
        <p:spPr bwMode="auto">
          <a:xfrm rot="5400000">
            <a:off x="5488602" y="3202605"/>
            <a:ext cx="6858002" cy="45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874368"/>
              </p:ext>
            </p:extLst>
          </p:nvPr>
        </p:nvGraphicFramePr>
        <p:xfrm>
          <a:off x="2287023" y="1176748"/>
          <a:ext cx="5276850" cy="376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3925E13-A6F3-417D-933B-147A73AB693D}"/>
              </a:ext>
            </a:extLst>
          </p:cNvPr>
          <p:cNvSpPr/>
          <p:nvPr/>
        </p:nvSpPr>
        <p:spPr>
          <a:xfrm>
            <a:off x="6172200" y="508070"/>
            <a:ext cx="4572000" cy="187743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40% Emotional</a:t>
            </a:r>
          </a:p>
          <a:p>
            <a:endParaRPr 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-Feeler (Emotional)</a:t>
            </a: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-Instinctive Reaction</a:t>
            </a: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-People Oriented</a:t>
            </a: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-Subjective</a:t>
            </a: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-Learn through Experience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3D9F0C-B056-4850-96DA-470CA26904BF}"/>
              </a:ext>
            </a:extLst>
          </p:cNvPr>
          <p:cNvSpPr/>
          <p:nvPr/>
        </p:nvSpPr>
        <p:spPr>
          <a:xfrm>
            <a:off x="517291" y="2712919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60% Rational</a:t>
            </a:r>
          </a:p>
          <a:p>
            <a:endParaRPr 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-Rational (Logical)</a:t>
            </a: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-Intellectual</a:t>
            </a: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-Task Oriented</a:t>
            </a: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-Objective</a:t>
            </a: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-Fact Oriented</a:t>
            </a: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-Think too much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DB880-9CB8-4507-B748-625F55D25BF4}"/>
              </a:ext>
            </a:extLst>
          </p:cNvPr>
          <p:cNvSpPr/>
          <p:nvPr/>
        </p:nvSpPr>
        <p:spPr>
          <a:xfrm>
            <a:off x="3962400" y="5181600"/>
            <a:ext cx="8839199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Majority of the team would be 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</a:t>
            </a:r>
            <a:r>
              <a:rPr lang="en-US" sz="1500" dirty="0">
                <a:latin typeface="Lato" panose="020F0502020204030203" pitchFamily="34" charset="0"/>
                <a:cs typeface="Lato" panose="020F0502020204030203" pitchFamily="34" charset="0"/>
              </a:rPr>
              <a:t>Logical &amp; Practical</a:t>
            </a:r>
          </a:p>
          <a:p>
            <a:r>
              <a:rPr lang="en-US" sz="1500" dirty="0">
                <a:latin typeface="Lato" panose="020F0502020204030203" pitchFamily="34" charset="0"/>
                <a:cs typeface="Lato" panose="020F0502020204030203" pitchFamily="34" charset="0"/>
              </a:rPr>
              <a:t>-No Gut Feel Decision rather Fact Oriented Decisions</a:t>
            </a:r>
          </a:p>
          <a:p>
            <a:r>
              <a:rPr lang="en-US" sz="1500" dirty="0">
                <a:latin typeface="Lato" panose="020F0502020204030203" pitchFamily="34" charset="0"/>
                <a:cs typeface="Lato" panose="020F0502020204030203" pitchFamily="34" charset="0"/>
              </a:rPr>
              <a:t>-Good Decision Making Ability</a:t>
            </a:r>
          </a:p>
          <a:p>
            <a:r>
              <a:rPr lang="en-US" sz="1500" dirty="0">
                <a:latin typeface="Lato" panose="020F0502020204030203" pitchFamily="34" charset="0"/>
                <a:cs typeface="Lato" panose="020F0502020204030203" pitchFamily="34" charset="0"/>
              </a:rPr>
              <a:t>-Not Emotionally Intelligent</a:t>
            </a:r>
          </a:p>
          <a:p>
            <a:r>
              <a:rPr lang="en-US" sz="1500" dirty="0">
                <a:latin typeface="Lato" panose="020F0502020204030203" pitchFamily="34" charset="0"/>
                <a:cs typeface="Lato" panose="020F0502020204030203" pitchFamily="34" charset="0"/>
              </a:rPr>
              <a:t>-Not very people oriented decisions</a:t>
            </a:r>
          </a:p>
        </p:txBody>
      </p:sp>
    </p:spTree>
    <p:extLst>
      <p:ext uri="{BB962C8B-B14F-4D97-AF65-F5344CB8AC3E}">
        <p14:creationId xmlns:p14="http://schemas.microsoft.com/office/powerpoint/2010/main" val="268007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D33B9A6-7BD9-48DA-A8AA-465B91FE40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394528"/>
              </p:ext>
            </p:extLst>
          </p:nvPr>
        </p:nvGraphicFramePr>
        <p:xfrm>
          <a:off x="1630019" y="1219200"/>
          <a:ext cx="5621953" cy="406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22"/>
          <a:stretch/>
        </p:blipFill>
        <p:spPr bwMode="auto">
          <a:xfrm rot="5400000">
            <a:off x="5488602" y="3202605"/>
            <a:ext cx="6858002" cy="45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10BAFE-03FF-45A2-B2CC-B18F487C9788}"/>
              </a:ext>
            </a:extLst>
          </p:cNvPr>
          <p:cNvSpPr/>
          <p:nvPr/>
        </p:nvSpPr>
        <p:spPr>
          <a:xfrm>
            <a:off x="2679972" y="517808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Majority of the team would be </a:t>
            </a:r>
            <a:endParaRPr lang="en-US" sz="2000" dirty="0">
              <a:solidFill>
                <a:srgbClr val="C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</a:t>
            </a:r>
            <a:r>
              <a:rPr lang="en-US" sz="1500" dirty="0">
                <a:latin typeface="Lato" panose="020F0502020204030203" pitchFamily="34" charset="0"/>
                <a:cs typeface="Lato" panose="020F0502020204030203" pitchFamily="34" charset="0"/>
              </a:rPr>
              <a:t>Quiet &amp; Reserved</a:t>
            </a:r>
          </a:p>
          <a:p>
            <a:r>
              <a:rPr lang="en-US" sz="1500" dirty="0">
                <a:latin typeface="Lato" panose="020F0502020204030203" pitchFamily="34" charset="0"/>
                <a:cs typeface="Lato" panose="020F0502020204030203" pitchFamily="34" charset="0"/>
              </a:rPr>
              <a:t>-Not Sharing </a:t>
            </a:r>
          </a:p>
          <a:p>
            <a:r>
              <a:rPr lang="en-US" sz="1500" dirty="0">
                <a:latin typeface="Lato" panose="020F0502020204030203" pitchFamily="34" charset="0"/>
                <a:cs typeface="Lato" panose="020F0502020204030203" pitchFamily="34" charset="0"/>
              </a:rPr>
              <a:t>-Not playing a collaborative role</a:t>
            </a:r>
          </a:p>
          <a:p>
            <a:r>
              <a:rPr lang="en-US" sz="1500" dirty="0">
                <a:latin typeface="Lato" panose="020F0502020204030203" pitchFamily="34" charset="0"/>
                <a:cs typeface="Lato" panose="020F0502020204030203" pitchFamily="34" charset="0"/>
              </a:rPr>
              <a:t>-Working in Silos</a:t>
            </a:r>
          </a:p>
          <a:p>
            <a:r>
              <a:rPr lang="en-US" sz="1500" dirty="0">
                <a:latin typeface="Lato" panose="020F0502020204030203" pitchFamily="34" charset="0"/>
                <a:cs typeface="Lato" panose="020F0502020204030203" pitchFamily="34" charset="0"/>
              </a:rPr>
              <a:t>-Not Participative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348051-D21E-4DDC-9953-85C2D83C6476}"/>
              </a:ext>
            </a:extLst>
          </p:cNvPr>
          <p:cNvSpPr/>
          <p:nvPr/>
        </p:nvSpPr>
        <p:spPr>
          <a:xfrm>
            <a:off x="375215" y="2589043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64% Receptive</a:t>
            </a:r>
          </a:p>
          <a:p>
            <a:endParaRPr lang="en-US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-Absorbent</a:t>
            </a: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-Reserved</a:t>
            </a: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-Think before act</a:t>
            </a: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-Work alone</a:t>
            </a: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-Individualistic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E0B4E-FA72-4CD8-8CD0-7DC27811616E}"/>
              </a:ext>
            </a:extLst>
          </p:cNvPr>
          <p:cNvSpPr/>
          <p:nvPr/>
        </p:nvSpPr>
        <p:spPr>
          <a:xfrm>
            <a:off x="6386449" y="1188660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34 % Expressive</a:t>
            </a:r>
          </a:p>
          <a:p>
            <a:endParaRPr lang="en-US" sz="1600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-Language</a:t>
            </a: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-Talkative</a:t>
            </a: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-Outspoken</a:t>
            </a: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-Ask Questions</a:t>
            </a:r>
          </a:p>
          <a:p>
            <a:r>
              <a:rPr lang="en-US" sz="1600" dirty="0">
                <a:latin typeface="Lato" panose="020F0502020204030203" pitchFamily="34" charset="0"/>
                <a:cs typeface="Lato" panose="020F0502020204030203" pitchFamily="34" charset="0"/>
              </a:rPr>
              <a:t>-Participative</a:t>
            </a: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2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22"/>
          <a:stretch/>
        </p:blipFill>
        <p:spPr bwMode="auto">
          <a:xfrm rot="5400000">
            <a:off x="5488602" y="3202605"/>
            <a:ext cx="6858002" cy="45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2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454794"/>
              </p:ext>
            </p:extLst>
          </p:nvPr>
        </p:nvGraphicFramePr>
        <p:xfrm>
          <a:off x="-304800" y="1143000"/>
          <a:ext cx="6324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 descr="http://www.mytrainingbc.ca/eslsap/training/mod_2/img/learningstyles.gif">
            <a:extLst>
              <a:ext uri="{FF2B5EF4-FFF2-40B4-BE49-F238E27FC236}">
                <a16:creationId xmlns:a16="http://schemas.microsoft.com/office/drawing/2014/main" id="{775F4FB3-BA42-42D4-AFF3-F2CC21E2B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4" t="48976" b="1049"/>
          <a:stretch/>
        </p:blipFill>
        <p:spPr bwMode="auto">
          <a:xfrm>
            <a:off x="5105400" y="2848353"/>
            <a:ext cx="3360420" cy="175614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mytrainingbc.ca/eslsap/training/mod_2/img/learningstyles.gif">
            <a:extLst>
              <a:ext uri="{FF2B5EF4-FFF2-40B4-BE49-F238E27FC236}">
                <a16:creationId xmlns:a16="http://schemas.microsoft.com/office/drawing/2014/main" id="{4E6BEA10-ABB9-4BA8-AE5A-D697EA4E1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6" r="49923" b="23032"/>
          <a:stretch/>
        </p:blipFill>
        <p:spPr bwMode="auto">
          <a:xfrm>
            <a:off x="5105400" y="758222"/>
            <a:ext cx="3390900" cy="18419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mytrainingbc.ca/eslsap/training/mod_2/img/learningstyles.gif">
            <a:extLst>
              <a:ext uri="{FF2B5EF4-FFF2-40B4-BE49-F238E27FC236}">
                <a16:creationId xmlns:a16="http://schemas.microsoft.com/office/drawing/2014/main" id="{ACA8805F-40C7-4FCD-A533-B55B0A251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4" t="1503" b="48522"/>
          <a:stretch/>
        </p:blipFill>
        <p:spPr bwMode="auto">
          <a:xfrm>
            <a:off x="5105400" y="4873258"/>
            <a:ext cx="3360420" cy="175614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658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466</Words>
  <Application>Microsoft Office PowerPoint</Application>
  <PresentationFormat>On-screen Show (4:3)</PresentationFormat>
  <Paragraphs>170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Fred Tiencken</cp:lastModifiedBy>
  <cp:revision>36</cp:revision>
  <dcterms:created xsi:type="dcterms:W3CDTF">2017-03-06T06:57:28Z</dcterms:created>
  <dcterms:modified xsi:type="dcterms:W3CDTF">2019-01-25T19:20:18Z</dcterms:modified>
</cp:coreProperties>
</file>